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imes New Roman Bold" pitchFamily="18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D97"/>
    <a:srgbClr val="874C36"/>
    <a:srgbClr val="F57D55"/>
    <a:srgbClr val="FF8C6D"/>
    <a:srgbClr val="273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22" autoAdjust="0"/>
  </p:normalViewPr>
  <p:slideViewPr>
    <p:cSldViewPr>
      <p:cViewPr varScale="1">
        <p:scale>
          <a:sx n="46" d="100"/>
          <a:sy n="46" d="100"/>
        </p:scale>
        <p:origin x="-6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CA55-D1E4-4350-B31F-598754E2721D}" type="datetimeFigureOut">
              <a:rPr lang="sr-Latn-RS" smtClean="0"/>
              <a:pPr/>
              <a:t>1.9.2025.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C4D6-3EDA-4C16-A817-5DE8E6ADD97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665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FC4D6-3EDA-4C16-A817-5DE8E6ADD973}" type="slidenum">
              <a:rPr lang="sr-Latn-RS" smtClean="0"/>
              <a:pPr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728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FC4D6-3EDA-4C16-A817-5DE8E6ADD973}" type="slidenum">
              <a:rPr lang="sr-Latn-RS" smtClean="0"/>
              <a:pPr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042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0191" y="876300"/>
            <a:ext cx="12527617" cy="6764913"/>
          </a:xfrm>
          <a:custGeom>
            <a:avLst/>
            <a:gdLst/>
            <a:ahLst/>
            <a:cxnLst/>
            <a:rect l="l" t="t" r="r" b="b"/>
            <a:pathLst>
              <a:path w="12527617" h="6764913">
                <a:moveTo>
                  <a:pt x="0" y="0"/>
                </a:moveTo>
                <a:lnTo>
                  <a:pt x="12527618" y="0"/>
                </a:lnTo>
                <a:lnTo>
                  <a:pt x="12527618" y="6764914"/>
                </a:lnTo>
                <a:lnTo>
                  <a:pt x="0" y="6764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" name="TextBox 3"/>
          <p:cNvSpPr txBox="1"/>
          <p:nvPr/>
        </p:nvSpPr>
        <p:spPr>
          <a:xfrm>
            <a:off x="4169222" y="2079998"/>
            <a:ext cx="10282273" cy="384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2"/>
              </a:lnSpc>
            </a:pPr>
            <a:endParaRPr b="1" dirty="0"/>
          </a:p>
          <a:p>
            <a:pPr algn="ctr">
              <a:lnSpc>
                <a:spcPts val="12150"/>
              </a:lnSpc>
            </a:pPr>
            <a:r>
              <a:rPr lang="en-US" sz="13300" spc="37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Продужени</a:t>
            </a:r>
            <a:r>
              <a:rPr lang="en-US" sz="13300" spc="375" dirty="0">
                <a:solidFill>
                  <a:srgbClr val="FFFFFF"/>
                </a:solidFill>
                <a:latin typeface="Times New Roman Bold"/>
              </a:rPr>
              <a:t> </a:t>
            </a:r>
          </a:p>
          <a:p>
            <a:pPr algn="ctr">
              <a:lnSpc>
                <a:spcPts val="12150"/>
              </a:lnSpc>
            </a:pPr>
            <a:r>
              <a:rPr lang="en-US" sz="13300" spc="37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боравак</a:t>
            </a:r>
            <a:endParaRPr lang="en-US" sz="13300" spc="37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56759" y="4238764"/>
            <a:ext cx="2578061" cy="5729024"/>
          </a:xfrm>
          <a:custGeom>
            <a:avLst/>
            <a:gdLst/>
            <a:ahLst/>
            <a:cxnLst/>
            <a:rect l="l" t="t" r="r" b="b"/>
            <a:pathLst>
              <a:path w="2578061" h="5729024">
                <a:moveTo>
                  <a:pt x="0" y="0"/>
                </a:moveTo>
                <a:lnTo>
                  <a:pt x="2578061" y="0"/>
                </a:lnTo>
                <a:lnTo>
                  <a:pt x="2578061" y="5729025"/>
                </a:lnTo>
                <a:lnTo>
                  <a:pt x="0" y="5729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5397217" y="6585284"/>
            <a:ext cx="7945072" cy="1369252"/>
            <a:chOff x="0" y="0"/>
            <a:chExt cx="7655540" cy="1319354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7663286" cy="1325840"/>
            </a:xfrm>
            <a:custGeom>
              <a:avLst/>
              <a:gdLst/>
              <a:ahLst/>
              <a:cxnLst/>
              <a:rect l="l" t="t" r="r" b="b"/>
              <a:pathLst>
                <a:path w="7663286" h="1325840">
                  <a:moveTo>
                    <a:pt x="6724386" y="1314653"/>
                  </a:moveTo>
                  <a:cubicBezTo>
                    <a:pt x="6724386" y="1314653"/>
                    <a:pt x="6304633" y="1325840"/>
                    <a:pt x="5842048" y="1323219"/>
                  </a:cubicBezTo>
                  <a:cubicBezTo>
                    <a:pt x="2721467" y="1321056"/>
                    <a:pt x="1057073" y="1313232"/>
                    <a:pt x="1057073" y="1313232"/>
                  </a:cubicBezTo>
                  <a:cubicBezTo>
                    <a:pt x="812931" y="1304397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77204" y="7673"/>
                  </a:cubicBezTo>
                  <a:cubicBezTo>
                    <a:pt x="6085706" y="0"/>
                    <a:pt x="6549634" y="7673"/>
                    <a:pt x="6549634" y="7673"/>
                  </a:cubicBezTo>
                  <a:cubicBezTo>
                    <a:pt x="6917941" y="15152"/>
                    <a:pt x="7281254" y="84484"/>
                    <a:pt x="7478995" y="207066"/>
                  </a:cubicBezTo>
                  <a:cubicBezTo>
                    <a:pt x="7630012" y="300683"/>
                    <a:pt x="7663286" y="425358"/>
                    <a:pt x="7654145" y="628876"/>
                  </a:cubicBezTo>
                  <a:cubicBezTo>
                    <a:pt x="7654145" y="1072714"/>
                    <a:pt x="7371149" y="1286812"/>
                    <a:pt x="6724386" y="1314653"/>
                  </a:cubicBezTo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7" name="Freeform 7"/>
          <p:cNvSpPr/>
          <p:nvPr/>
        </p:nvSpPr>
        <p:spPr>
          <a:xfrm>
            <a:off x="10381451" y="-430091"/>
            <a:ext cx="6249789" cy="2612781"/>
          </a:xfrm>
          <a:custGeom>
            <a:avLst/>
            <a:gdLst/>
            <a:ahLst/>
            <a:cxnLst/>
            <a:rect l="l" t="t" r="r" b="b"/>
            <a:pathLst>
              <a:path w="5554474" h="2062098">
                <a:moveTo>
                  <a:pt x="0" y="0"/>
                </a:moveTo>
                <a:lnTo>
                  <a:pt x="5554474" y="0"/>
                </a:lnTo>
                <a:lnTo>
                  <a:pt x="5554474" y="2062099"/>
                </a:lnTo>
                <a:lnTo>
                  <a:pt x="0" y="206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8" name="TextBox 8"/>
          <p:cNvSpPr txBox="1"/>
          <p:nvPr/>
        </p:nvSpPr>
        <p:spPr>
          <a:xfrm>
            <a:off x="5394310" y="6817654"/>
            <a:ext cx="7953112" cy="823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235" dirty="0">
                <a:solidFill>
                  <a:srgbClr val="FFFFFF"/>
                </a:solidFill>
                <a:latin typeface="Times New Roman"/>
              </a:rPr>
              <a:t>ОШ "</a:t>
            </a:r>
            <a:r>
              <a:rPr lang="en-US" sz="5000" spc="235" dirty="0" err="1">
                <a:solidFill>
                  <a:srgbClr val="FFFFFF"/>
                </a:solidFill>
                <a:latin typeface="Times New Roman"/>
              </a:rPr>
              <a:t>Павле</a:t>
            </a:r>
            <a:r>
              <a:rPr lang="en-US" sz="5000" spc="235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5000" spc="235" dirty="0" err="1">
                <a:solidFill>
                  <a:srgbClr val="FFFFFF"/>
                </a:solidFill>
                <a:latin typeface="Times New Roman"/>
              </a:rPr>
              <a:t>Савић</a:t>
            </a:r>
            <a:r>
              <a:rPr lang="en-US" sz="5000" spc="235" dirty="0">
                <a:solidFill>
                  <a:srgbClr val="FFFFFF"/>
                </a:solidFill>
                <a:latin typeface="Times New Roman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D8D7D39-F1DB-197A-813A-945D563F0E17}"/>
              </a:ext>
            </a:extLst>
          </p:cNvPr>
          <p:cNvGrpSpPr/>
          <p:nvPr/>
        </p:nvGrpSpPr>
        <p:grpSpPr>
          <a:xfrm>
            <a:off x="1624262" y="736111"/>
            <a:ext cx="15039476" cy="8814777"/>
            <a:chOff x="0" y="0"/>
            <a:chExt cx="1538939" cy="124806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BB5662B8-AE7C-593F-30D7-2B45FBE2D771}"/>
                </a:ext>
              </a:extLst>
            </p:cNvPr>
            <p:cNvSpPr/>
            <p:nvPr/>
          </p:nvSpPr>
          <p:spPr>
            <a:xfrm>
              <a:off x="0" y="0"/>
              <a:ext cx="1538939" cy="1248062"/>
            </a:xfrm>
            <a:custGeom>
              <a:avLst/>
              <a:gdLst/>
              <a:ahLst/>
              <a:cxnLst/>
              <a:rect l="l" t="t" r="r" b="b"/>
              <a:pathLst>
                <a:path w="1538939" h="1248062">
                  <a:moveTo>
                    <a:pt x="0" y="0"/>
                  </a:moveTo>
                  <a:lnTo>
                    <a:pt x="1538939" y="0"/>
                  </a:lnTo>
                  <a:lnTo>
                    <a:pt x="1538939" y="1248062"/>
                  </a:lnTo>
                  <a:lnTo>
                    <a:pt x="0" y="124806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3F557FB-7AE3-25D4-F2CF-5F77B1A77C11}"/>
              </a:ext>
            </a:extLst>
          </p:cNvPr>
          <p:cNvSpPr/>
          <p:nvPr/>
        </p:nvSpPr>
        <p:spPr>
          <a:xfrm>
            <a:off x="4572000" y="249053"/>
            <a:ext cx="9372600" cy="1617845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C4153F-16F5-8BBF-4ADB-1E617B0E4CB5}"/>
              </a:ext>
            </a:extLst>
          </p:cNvPr>
          <p:cNvSpPr txBox="1"/>
          <p:nvPr/>
        </p:nvSpPr>
        <p:spPr>
          <a:xfrm>
            <a:off x="4572000" y="658829"/>
            <a:ext cx="9067800" cy="816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6761"/>
              </a:lnSpc>
            </a:pPr>
            <a:r>
              <a:rPr lang="sr-Cyrl-R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ПОНАШАЊА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01B039-BEE8-2563-77C8-198EF0E1BCB4}"/>
              </a:ext>
            </a:extLst>
          </p:cNvPr>
          <p:cNvSpPr txBox="1"/>
          <p:nvPr/>
        </p:nvSpPr>
        <p:spPr>
          <a:xfrm>
            <a:off x="1905000" y="1475143"/>
            <a:ext cx="147066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sr-Cyrl-RS" sz="3600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У случају да дете само одлази кући или да брат/сестра који су малолетни долазе по дете потребно је приложити </a:t>
            </a:r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>писмену сагласност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која ће садржати време одласка и бити оверена Вашим потписом.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је у обавези да поштује правила понашања, тако да својим понашањем не омета рад групе. Уколико учитељице и педагошко-психолошка служба процене да се због недоличног понашања ученика предвиђене активности не могу адекватно реализовати, ученик ће одлуком директора бити искључен из боравка.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  <a:p>
            <a:endParaRPr lang="sr-Latn-R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68474" y="466864"/>
            <a:ext cx="13751049" cy="7543800"/>
          </a:xfrm>
          <a:custGeom>
            <a:avLst/>
            <a:gdLst/>
            <a:ahLst/>
            <a:cxnLst/>
            <a:rect l="l" t="t" r="r" b="b"/>
            <a:pathLst>
              <a:path w="12527617" h="6764913">
                <a:moveTo>
                  <a:pt x="0" y="0"/>
                </a:moveTo>
                <a:lnTo>
                  <a:pt x="12527618" y="0"/>
                </a:lnTo>
                <a:lnTo>
                  <a:pt x="12527618" y="6764914"/>
                </a:lnTo>
                <a:lnTo>
                  <a:pt x="0" y="6764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" name="TextBox 3"/>
          <p:cNvSpPr txBox="1"/>
          <p:nvPr/>
        </p:nvSpPr>
        <p:spPr>
          <a:xfrm>
            <a:off x="4038599" y="2089137"/>
            <a:ext cx="10210800" cy="4299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R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СВИМ УЧЕНИЦИМА И ЊИХОВИМ РОДИТЕЉИМА ЖЕЛИМО УСПЕШАН ПОЧЕТАК НОВЕ ШКОЛСКЕ ГОДИНЕ.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0200" y="4091112"/>
            <a:ext cx="2578061" cy="5729024"/>
          </a:xfrm>
          <a:custGeom>
            <a:avLst/>
            <a:gdLst/>
            <a:ahLst/>
            <a:cxnLst/>
            <a:rect l="l" t="t" r="r" b="b"/>
            <a:pathLst>
              <a:path w="2578061" h="5729024">
                <a:moveTo>
                  <a:pt x="0" y="0"/>
                </a:moveTo>
                <a:lnTo>
                  <a:pt x="2578061" y="0"/>
                </a:lnTo>
                <a:lnTo>
                  <a:pt x="2578061" y="5729025"/>
                </a:lnTo>
                <a:lnTo>
                  <a:pt x="0" y="5729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7" name="Freeform 7"/>
          <p:cNvSpPr/>
          <p:nvPr/>
        </p:nvSpPr>
        <p:spPr>
          <a:xfrm>
            <a:off x="11124504" y="-336445"/>
            <a:ext cx="6249789" cy="2612781"/>
          </a:xfrm>
          <a:custGeom>
            <a:avLst/>
            <a:gdLst/>
            <a:ahLst/>
            <a:cxnLst/>
            <a:rect l="l" t="t" r="r" b="b"/>
            <a:pathLst>
              <a:path w="5554474" h="2062098">
                <a:moveTo>
                  <a:pt x="0" y="0"/>
                </a:moveTo>
                <a:lnTo>
                  <a:pt x="5554474" y="0"/>
                </a:lnTo>
                <a:lnTo>
                  <a:pt x="5554474" y="2062099"/>
                </a:lnTo>
                <a:lnTo>
                  <a:pt x="0" y="206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xmlns="" id="{97175E6F-7021-DB8D-F353-D3F9E7CA5D01}"/>
              </a:ext>
            </a:extLst>
          </p:cNvPr>
          <p:cNvSpPr/>
          <p:nvPr/>
        </p:nvSpPr>
        <p:spPr>
          <a:xfrm rot="-980609">
            <a:off x="11971671" y="6900535"/>
            <a:ext cx="6217779" cy="1593306"/>
          </a:xfrm>
          <a:custGeom>
            <a:avLst/>
            <a:gdLst/>
            <a:ahLst/>
            <a:cxnLst/>
            <a:rect l="l" t="t" r="r" b="b"/>
            <a:pathLst>
              <a:path w="6217779" h="1593306">
                <a:moveTo>
                  <a:pt x="0" y="0"/>
                </a:moveTo>
                <a:lnTo>
                  <a:pt x="6217779" y="0"/>
                </a:lnTo>
                <a:lnTo>
                  <a:pt x="6217779" y="1593305"/>
                </a:lnTo>
                <a:lnTo>
                  <a:pt x="0" y="15933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97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D8D7D39-F1DB-197A-813A-945D563F0E17}"/>
              </a:ext>
            </a:extLst>
          </p:cNvPr>
          <p:cNvGrpSpPr/>
          <p:nvPr/>
        </p:nvGrpSpPr>
        <p:grpSpPr>
          <a:xfrm>
            <a:off x="1586163" y="976923"/>
            <a:ext cx="15039476" cy="8333154"/>
            <a:chOff x="0" y="0"/>
            <a:chExt cx="1538939" cy="124806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BB5662B8-AE7C-593F-30D7-2B45FBE2D771}"/>
                </a:ext>
              </a:extLst>
            </p:cNvPr>
            <p:cNvSpPr/>
            <p:nvPr/>
          </p:nvSpPr>
          <p:spPr>
            <a:xfrm>
              <a:off x="0" y="0"/>
              <a:ext cx="1538939" cy="1248062"/>
            </a:xfrm>
            <a:custGeom>
              <a:avLst/>
              <a:gdLst/>
              <a:ahLst/>
              <a:cxnLst/>
              <a:rect l="l" t="t" r="r" b="b"/>
              <a:pathLst>
                <a:path w="1538939" h="1248062">
                  <a:moveTo>
                    <a:pt x="0" y="0"/>
                  </a:moveTo>
                  <a:lnTo>
                    <a:pt x="1538939" y="0"/>
                  </a:lnTo>
                  <a:lnTo>
                    <a:pt x="1538939" y="1248062"/>
                  </a:lnTo>
                  <a:lnTo>
                    <a:pt x="0" y="124806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3F557FB-7AE3-25D4-F2CF-5F77B1A77C11}"/>
              </a:ext>
            </a:extLst>
          </p:cNvPr>
          <p:cNvSpPr/>
          <p:nvPr/>
        </p:nvSpPr>
        <p:spPr>
          <a:xfrm>
            <a:off x="4186033" y="213135"/>
            <a:ext cx="9915929" cy="1981200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19528350-B29D-8550-C61A-6F4A0CD2A8B1}"/>
              </a:ext>
            </a:extLst>
          </p:cNvPr>
          <p:cNvSpPr/>
          <p:nvPr/>
        </p:nvSpPr>
        <p:spPr>
          <a:xfrm>
            <a:off x="11582400" y="6438900"/>
            <a:ext cx="6705600" cy="3848099"/>
          </a:xfrm>
          <a:custGeom>
            <a:avLst/>
            <a:gdLst/>
            <a:ahLst/>
            <a:cxnLst/>
            <a:rect l="l" t="t" r="r" b="b"/>
            <a:pathLst>
              <a:path w="8697975" h="4077176">
                <a:moveTo>
                  <a:pt x="0" y="0"/>
                </a:moveTo>
                <a:lnTo>
                  <a:pt x="8697975" y="0"/>
                </a:lnTo>
                <a:lnTo>
                  <a:pt x="8697975" y="4077175"/>
                </a:lnTo>
                <a:lnTo>
                  <a:pt x="0" y="4077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C4153F-16F5-8BBF-4ADB-1E617B0E4CB5}"/>
              </a:ext>
            </a:extLst>
          </p:cNvPr>
          <p:cNvSpPr txBox="1"/>
          <p:nvPr/>
        </p:nvSpPr>
        <p:spPr>
          <a:xfrm>
            <a:off x="4343401" y="799077"/>
            <a:ext cx="9525000" cy="816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6761"/>
              </a:lnSpc>
            </a:pPr>
            <a:r>
              <a:rPr lang="sr-Cyrl-R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 ПРОДУЖЕНОМ БОРАВКУ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AE9206F8-9335-F61A-A661-FAA941F2F9C5}"/>
              </a:ext>
            </a:extLst>
          </p:cNvPr>
          <p:cNvSpPr/>
          <p:nvPr/>
        </p:nvSpPr>
        <p:spPr>
          <a:xfrm>
            <a:off x="761501" y="4369792"/>
            <a:ext cx="2688044" cy="5704072"/>
          </a:xfrm>
          <a:custGeom>
            <a:avLst/>
            <a:gdLst/>
            <a:ahLst/>
            <a:cxnLst/>
            <a:rect l="l" t="t" r="r" b="b"/>
            <a:pathLst>
              <a:path w="2688044" h="5704072">
                <a:moveTo>
                  <a:pt x="0" y="0"/>
                </a:moveTo>
                <a:lnTo>
                  <a:pt x="2688043" y="0"/>
                </a:lnTo>
                <a:lnTo>
                  <a:pt x="2688043" y="5704072"/>
                </a:lnTo>
                <a:lnTo>
                  <a:pt x="0" y="5704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A9F634-7A0B-5B2D-E1F7-EC830508873B}"/>
              </a:ext>
            </a:extLst>
          </p:cNvPr>
          <p:cNvSpPr txBox="1"/>
          <p:nvPr/>
        </p:nvSpPr>
        <p:spPr>
          <a:xfrm>
            <a:off x="3124700" y="2105222"/>
            <a:ext cx="11962402" cy="913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Циљ боравка је провођење квалитетног и контролисаног времена ученика пре и после наставе.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Рад у продуженом боравку одвија се према предвиђеном плану и програму.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Намењен је ученицима млађих разреда основне школе.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Боравак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је организован за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разред: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r-Latn-R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разред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 три васпитне групе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R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Latn-R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 разред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   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две васпитне груп</a:t>
            </a:r>
            <a:r>
              <a:rPr lang="sr-Latn-RS" sz="3600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r-Cyrl-R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r-Cyrl-R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>
            <a:extLst>
              <a:ext uri="{FF2B5EF4-FFF2-40B4-BE49-F238E27FC236}">
                <a16:creationId xmlns:a16="http://schemas.microsoft.com/office/drawing/2014/main" xmlns="" id="{8C18F9CB-6B84-30E4-AF0F-60FADE89DB11}"/>
              </a:ext>
            </a:extLst>
          </p:cNvPr>
          <p:cNvGrpSpPr/>
          <p:nvPr/>
        </p:nvGrpSpPr>
        <p:grpSpPr>
          <a:xfrm>
            <a:off x="1622488" y="1052657"/>
            <a:ext cx="15039476" cy="8333154"/>
            <a:chOff x="0" y="0"/>
            <a:chExt cx="1538939" cy="1248062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xmlns="" id="{0BAF5551-30EA-5353-A760-5EC712D7C8A8}"/>
                </a:ext>
              </a:extLst>
            </p:cNvPr>
            <p:cNvSpPr/>
            <p:nvPr/>
          </p:nvSpPr>
          <p:spPr>
            <a:xfrm>
              <a:off x="0" y="0"/>
              <a:ext cx="1538939" cy="1248062"/>
            </a:xfrm>
            <a:custGeom>
              <a:avLst/>
              <a:gdLst/>
              <a:ahLst/>
              <a:cxnLst/>
              <a:rect l="l" t="t" r="r" b="b"/>
              <a:pathLst>
                <a:path w="1538939" h="1248062">
                  <a:moveTo>
                    <a:pt x="0" y="0"/>
                  </a:moveTo>
                  <a:lnTo>
                    <a:pt x="1538939" y="0"/>
                  </a:lnTo>
                  <a:lnTo>
                    <a:pt x="1538939" y="1248062"/>
                  </a:lnTo>
                  <a:lnTo>
                    <a:pt x="0" y="124806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3F557FB-7AE3-25D4-F2CF-5F77B1A77C11}"/>
              </a:ext>
            </a:extLst>
          </p:cNvPr>
          <p:cNvSpPr/>
          <p:nvPr/>
        </p:nvSpPr>
        <p:spPr>
          <a:xfrm>
            <a:off x="4184262" y="345693"/>
            <a:ext cx="9915929" cy="2122081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39EDD4-05AA-5ADB-DE4B-341780CEF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26" r="6383" b="13830"/>
          <a:stretch/>
        </p:blipFill>
        <p:spPr>
          <a:xfrm>
            <a:off x="5653479" y="2487658"/>
            <a:ext cx="2798855" cy="23123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1351C0-EBF5-F341-ABF0-79B5ADF952B4}"/>
              </a:ext>
            </a:extLst>
          </p:cNvPr>
          <p:cNvSpPr txBox="1"/>
          <p:nvPr/>
        </p:nvSpPr>
        <p:spPr>
          <a:xfrm>
            <a:off x="4571996" y="498399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РАДНО ВРЕМЕ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sr-Cyrl-R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ПРОДУЖЕНОГ БОРАВКА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F70164-6A1E-499F-E0B7-C1753E243F22}"/>
              </a:ext>
            </a:extLst>
          </p:cNvPr>
          <p:cNvSpPr txBox="1"/>
          <p:nvPr/>
        </p:nvSpPr>
        <p:spPr>
          <a:xfrm>
            <a:off x="6072577" y="4757569"/>
            <a:ext cx="1960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itchFamily="18" charset="0"/>
              </a:rPr>
              <a:t> 07:00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603C93-113C-DEA9-872F-7C93BF885D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26" r="6383" b="13830"/>
          <a:stretch/>
        </p:blipFill>
        <p:spPr>
          <a:xfrm>
            <a:off x="9639301" y="2487658"/>
            <a:ext cx="2798855" cy="2312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757656-8D6A-2209-51E2-FD327F9E369F}"/>
              </a:ext>
            </a:extLst>
          </p:cNvPr>
          <p:cNvSpPr txBox="1"/>
          <p:nvPr/>
        </p:nvSpPr>
        <p:spPr>
          <a:xfrm>
            <a:off x="10058400" y="4757569"/>
            <a:ext cx="1960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itchFamily="18" charset="0"/>
              </a:rPr>
              <a:t> 17:00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00EFAB-90FA-DF75-7780-C89EFB0FF267}"/>
              </a:ext>
            </a:extLst>
          </p:cNvPr>
          <p:cNvSpPr txBox="1"/>
          <p:nvPr/>
        </p:nvSpPr>
        <p:spPr>
          <a:xfrm>
            <a:off x="2103751" y="5762142"/>
            <a:ext cx="14076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itchFamily="18" charset="0"/>
                <a:cs typeface="Times New Roman" pitchFamily="18" charset="0"/>
              </a:rPr>
              <a:t>КОНТАКТ ТЕЛЕФОНИ ЗА СВЕ ИНФОРМАЦИЈЕ: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I </a:t>
            </a:r>
            <a:r>
              <a:rPr lang="sr-Cyrl-RS" sz="4800" b="1" dirty="0">
                <a:latin typeface="Times New Roman" panose="02020603050405020304" pitchFamily="18" charset="0"/>
                <a:cs typeface="Times New Roman" pitchFamily="18" charset="0"/>
              </a:rPr>
              <a:t>разред      060 04 66 730</a:t>
            </a:r>
            <a:endParaRPr lang="en-US" sz="4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II </a:t>
            </a:r>
            <a:r>
              <a:rPr lang="sr-Cyrl-RS" sz="4800" b="1" dirty="0">
                <a:latin typeface="Times New Roman" panose="02020603050405020304" pitchFamily="18" charset="0"/>
                <a:cs typeface="Times New Roman" pitchFamily="18" charset="0"/>
              </a:rPr>
              <a:t>разред     060 04 66 731</a:t>
            </a:r>
            <a:endParaRPr lang="en-US" sz="4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C24CF2-F6DC-0289-2616-35141E6162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33454" r="12909"/>
          <a:stretch/>
        </p:blipFill>
        <p:spPr>
          <a:xfrm>
            <a:off x="3806944" y="6876912"/>
            <a:ext cx="1530103" cy="16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">
            <a:extLst>
              <a:ext uri="{FF2B5EF4-FFF2-40B4-BE49-F238E27FC236}">
                <a16:creationId xmlns:a16="http://schemas.microsoft.com/office/drawing/2014/main" xmlns="" id="{787480DC-9EA6-EE6D-8BCB-B3353482B7DB}"/>
              </a:ext>
            </a:extLst>
          </p:cNvPr>
          <p:cNvSpPr/>
          <p:nvPr/>
        </p:nvSpPr>
        <p:spPr>
          <a:xfrm>
            <a:off x="1624256" y="799821"/>
            <a:ext cx="15039476" cy="8333154"/>
          </a:xfrm>
          <a:custGeom>
            <a:avLst/>
            <a:gdLst/>
            <a:ahLst/>
            <a:cxnLst/>
            <a:rect l="l" t="t" r="r" b="b"/>
            <a:pathLst>
              <a:path w="1538939" h="1248062">
                <a:moveTo>
                  <a:pt x="0" y="0"/>
                </a:moveTo>
                <a:lnTo>
                  <a:pt x="1538939" y="0"/>
                </a:lnTo>
                <a:lnTo>
                  <a:pt x="1538939" y="1248062"/>
                </a:lnTo>
                <a:lnTo>
                  <a:pt x="0" y="124806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sr-Latn-R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3F557FB-7AE3-25D4-F2CF-5F77B1A77C11}"/>
              </a:ext>
            </a:extLst>
          </p:cNvPr>
          <p:cNvSpPr/>
          <p:nvPr/>
        </p:nvSpPr>
        <p:spPr>
          <a:xfrm>
            <a:off x="4186033" y="213135"/>
            <a:ext cx="9915929" cy="1595355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087A76-02E5-5E3C-B367-EDE192FF9781}"/>
              </a:ext>
            </a:extLst>
          </p:cNvPr>
          <p:cNvSpPr txBox="1"/>
          <p:nvPr/>
        </p:nvSpPr>
        <p:spPr>
          <a:xfrm>
            <a:off x="4440789" y="554510"/>
            <a:ext cx="940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ОРГАНИЗАЦИЈА РАДА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xmlns="" id="{7C20D9DC-9EAC-1ABB-CD2D-FF6DCAF7E676}"/>
              </a:ext>
            </a:extLst>
          </p:cNvPr>
          <p:cNvSpPr/>
          <p:nvPr/>
        </p:nvSpPr>
        <p:spPr>
          <a:xfrm>
            <a:off x="6464192" y="2134933"/>
            <a:ext cx="5737814" cy="7607305"/>
          </a:xfrm>
          <a:custGeom>
            <a:avLst/>
            <a:gdLst/>
            <a:ahLst/>
            <a:cxnLst/>
            <a:rect l="l" t="t" r="r" b="b"/>
            <a:pathLst>
              <a:path w="6022924" h="9447724">
                <a:moveTo>
                  <a:pt x="0" y="0"/>
                </a:moveTo>
                <a:lnTo>
                  <a:pt x="6022924" y="0"/>
                </a:lnTo>
                <a:lnTo>
                  <a:pt x="6022924" y="9447723"/>
                </a:lnTo>
                <a:lnTo>
                  <a:pt x="0" y="94477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675C6F7D-5682-81EE-F0F0-73A4EBDB6BAA}"/>
              </a:ext>
            </a:extLst>
          </p:cNvPr>
          <p:cNvSpPr/>
          <p:nvPr/>
        </p:nvSpPr>
        <p:spPr>
          <a:xfrm rot="-9034031">
            <a:off x="6276773" y="2369635"/>
            <a:ext cx="1387758" cy="742526"/>
          </a:xfrm>
          <a:custGeom>
            <a:avLst/>
            <a:gdLst/>
            <a:ahLst/>
            <a:cxnLst/>
            <a:rect l="l" t="t" r="r" b="b"/>
            <a:pathLst>
              <a:path w="2070542" h="584928">
                <a:moveTo>
                  <a:pt x="0" y="0"/>
                </a:moveTo>
                <a:lnTo>
                  <a:pt x="2070542" y="0"/>
                </a:lnTo>
                <a:lnTo>
                  <a:pt x="2070542" y="584928"/>
                </a:lnTo>
                <a:lnTo>
                  <a:pt x="0" y="58492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sr-Latn-RS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0A8F314E-2FCC-A868-4A27-68758D5F472B}"/>
              </a:ext>
            </a:extLst>
          </p:cNvPr>
          <p:cNvSpPr txBox="1"/>
          <p:nvPr/>
        </p:nvSpPr>
        <p:spPr>
          <a:xfrm>
            <a:off x="5967514" y="4045144"/>
            <a:ext cx="6297278" cy="2271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3"/>
              </a:lnSpc>
            </a:pPr>
            <a:r>
              <a:rPr lang="sr-Cyrl-RS" sz="4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ПРОДУЖЕНИ </a:t>
            </a:r>
            <a:endParaRPr lang="sr-Latn-RS" sz="40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ts val="6063"/>
              </a:lnSpc>
            </a:pPr>
            <a:r>
              <a:rPr lang="sr-Cyrl-RS" sz="4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БОРАВАК</a:t>
            </a:r>
          </a:p>
          <a:p>
            <a:pPr algn="ctr">
              <a:lnSpc>
                <a:spcPts val="6063"/>
              </a:lnSpc>
            </a:pPr>
            <a:endParaRPr lang="en-US" sz="40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xmlns="" id="{A376E10A-23CF-8176-F703-987A23087E4A}"/>
              </a:ext>
            </a:extLst>
          </p:cNvPr>
          <p:cNvSpPr/>
          <p:nvPr/>
        </p:nvSpPr>
        <p:spPr>
          <a:xfrm rot="-823032">
            <a:off x="10896024" y="2826570"/>
            <a:ext cx="1989174" cy="724978"/>
          </a:xfrm>
          <a:custGeom>
            <a:avLst/>
            <a:gdLst/>
            <a:ahLst/>
            <a:cxnLst/>
            <a:rect l="l" t="t" r="r" b="b"/>
            <a:pathLst>
              <a:path w="2070542" h="584928">
                <a:moveTo>
                  <a:pt x="0" y="0"/>
                </a:moveTo>
                <a:lnTo>
                  <a:pt x="2070542" y="0"/>
                </a:lnTo>
                <a:lnTo>
                  <a:pt x="2070542" y="584928"/>
                </a:lnTo>
                <a:lnTo>
                  <a:pt x="0" y="58492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sr-Latn-R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xmlns="" id="{BF1AD34D-D67A-734F-C44D-0D6F87A936BF}"/>
              </a:ext>
            </a:extLst>
          </p:cNvPr>
          <p:cNvSpPr/>
          <p:nvPr/>
        </p:nvSpPr>
        <p:spPr>
          <a:xfrm rot="13110229">
            <a:off x="6004861" y="2910934"/>
            <a:ext cx="1923859" cy="670247"/>
          </a:xfrm>
          <a:custGeom>
            <a:avLst/>
            <a:gdLst/>
            <a:ahLst/>
            <a:cxnLst/>
            <a:rect l="l" t="t" r="r" b="b"/>
            <a:pathLst>
              <a:path w="2070542" h="584928">
                <a:moveTo>
                  <a:pt x="0" y="0"/>
                </a:moveTo>
                <a:lnTo>
                  <a:pt x="2070542" y="0"/>
                </a:lnTo>
                <a:lnTo>
                  <a:pt x="2070542" y="584928"/>
                </a:lnTo>
                <a:lnTo>
                  <a:pt x="0" y="58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xmlns="" id="{C3421BA0-EFA8-129E-80D0-596B816CE0C4}"/>
              </a:ext>
            </a:extLst>
          </p:cNvPr>
          <p:cNvSpPr/>
          <p:nvPr/>
        </p:nvSpPr>
        <p:spPr>
          <a:xfrm>
            <a:off x="1987858" y="2064526"/>
            <a:ext cx="4119769" cy="1279035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r-Cyrl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САМОСТАЛАН РАД</a:t>
            </a:r>
            <a:endParaRPr lang="sr-Latn-R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8460F2-E36B-D0F6-3B9D-49F61EE65A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13" y="3343561"/>
            <a:ext cx="3538953" cy="2271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87E5EA-539A-8696-D8F7-FFE6A8335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2573" y="3740484"/>
            <a:ext cx="4134208" cy="2563331"/>
          </a:xfrm>
          <a:prstGeom prst="rect">
            <a:avLst/>
          </a:prstGeom>
        </p:spPr>
      </p:pic>
      <p:sp>
        <p:nvSpPr>
          <p:cNvPr id="34" name="Freeform 13">
            <a:extLst>
              <a:ext uri="{FF2B5EF4-FFF2-40B4-BE49-F238E27FC236}">
                <a16:creationId xmlns:a16="http://schemas.microsoft.com/office/drawing/2014/main" xmlns="" id="{688F1DD1-3EC8-6310-13B7-634594DF2242}"/>
              </a:ext>
            </a:extLst>
          </p:cNvPr>
          <p:cNvSpPr/>
          <p:nvPr/>
        </p:nvSpPr>
        <p:spPr>
          <a:xfrm rot="19744349">
            <a:off x="11007778" y="4416146"/>
            <a:ext cx="2836678" cy="615800"/>
          </a:xfrm>
          <a:custGeom>
            <a:avLst/>
            <a:gdLst/>
            <a:ahLst/>
            <a:cxnLst/>
            <a:rect l="l" t="t" r="r" b="b"/>
            <a:pathLst>
              <a:path w="2070542" h="584928">
                <a:moveTo>
                  <a:pt x="0" y="0"/>
                </a:moveTo>
                <a:lnTo>
                  <a:pt x="2070542" y="0"/>
                </a:lnTo>
                <a:lnTo>
                  <a:pt x="2070542" y="584928"/>
                </a:lnTo>
                <a:lnTo>
                  <a:pt x="0" y="58492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xmlns="" id="{AFC88E0E-BC8B-177D-6589-986AA9C0CAF3}"/>
              </a:ext>
            </a:extLst>
          </p:cNvPr>
          <p:cNvSpPr/>
          <p:nvPr/>
        </p:nvSpPr>
        <p:spPr>
          <a:xfrm>
            <a:off x="12342600" y="2458833"/>
            <a:ext cx="4119769" cy="1338516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r-Cyrl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СЛОБОДНЕ АКТИВНОСТИ</a:t>
            </a:r>
            <a:endParaRPr lang="sr-Latn-R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E4510F-70B0-98E1-201B-FF9130A56A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254"/>
          <a:stretch/>
        </p:blipFill>
        <p:spPr>
          <a:xfrm>
            <a:off x="2231681" y="6654734"/>
            <a:ext cx="3956053" cy="2478241"/>
          </a:xfrm>
          <a:prstGeom prst="rect">
            <a:avLst/>
          </a:prstGeom>
        </p:spPr>
      </p:pic>
      <p:sp>
        <p:nvSpPr>
          <p:cNvPr id="44" name="Freeform 4">
            <a:extLst>
              <a:ext uri="{FF2B5EF4-FFF2-40B4-BE49-F238E27FC236}">
                <a16:creationId xmlns:a16="http://schemas.microsoft.com/office/drawing/2014/main" xmlns="" id="{05028D7B-D536-123A-B76A-719EAF146207}"/>
              </a:ext>
            </a:extLst>
          </p:cNvPr>
          <p:cNvSpPr/>
          <p:nvPr/>
        </p:nvSpPr>
        <p:spPr>
          <a:xfrm>
            <a:off x="1908242" y="5756657"/>
            <a:ext cx="4119769" cy="1261526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r-Cyrl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СЛОБОДНО ВРЕМЕ</a:t>
            </a:r>
            <a:endParaRPr lang="sr-Latn-R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xmlns="" id="{D46C8702-7A65-315F-A042-006B7855C81E}"/>
              </a:ext>
            </a:extLst>
          </p:cNvPr>
          <p:cNvSpPr/>
          <p:nvPr/>
        </p:nvSpPr>
        <p:spPr>
          <a:xfrm rot="8585168" flipV="1">
            <a:off x="5998708" y="5691043"/>
            <a:ext cx="2028197" cy="652697"/>
          </a:xfrm>
          <a:custGeom>
            <a:avLst/>
            <a:gdLst/>
            <a:ahLst/>
            <a:cxnLst/>
            <a:rect l="l" t="t" r="r" b="b"/>
            <a:pathLst>
              <a:path w="1579911" h="446325">
                <a:moveTo>
                  <a:pt x="0" y="446325"/>
                </a:moveTo>
                <a:lnTo>
                  <a:pt x="1579911" y="446325"/>
                </a:lnTo>
                <a:lnTo>
                  <a:pt x="1579911" y="0"/>
                </a:lnTo>
                <a:lnTo>
                  <a:pt x="0" y="0"/>
                </a:lnTo>
                <a:lnTo>
                  <a:pt x="0" y="446325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728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2FBF6CD-8065-C3D5-7A8B-62C633200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55672"/>
              </p:ext>
            </p:extLst>
          </p:nvPr>
        </p:nvGraphicFramePr>
        <p:xfrm>
          <a:off x="952499" y="1720293"/>
          <a:ext cx="16306799" cy="781278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08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8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</a:t>
                      </a:r>
                      <a:endParaRPr lang="en-US" sz="36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АКТИВНОСТИ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07:00 – 08:15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ПРИЈЕМ УЧЕНИКА У БОРАВАК И СЛОБОДНО ВРЕМЕ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08:20 – 08:40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ДОРУЧАК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08:45 – 10:15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СЛОБОДНЕ АКТИВНОСТИ</a:t>
                      </a:r>
                      <a:r>
                        <a:rPr lang="sr-Latn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БОРАВАК НА ВАЗДУХУ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10:15 – 11:30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САМОСТАЛАН РАД УЧЕНИКА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11:30 – 12:00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РУЧАК I РАЗРЕД – УЧЕНИЦИ КОЈИ ИДУ ПОСЛЕ ПОДНЕ НА НАСТАВУ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 – 12:30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РУЧАК I РАЗРЕД – УЧЕНИЦИ КОЈИ СУ БИЛИ ПРЕ ПОДНЕ НА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НАСТАВИ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12:30 – 13:00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РУЧАК II РАЗРЕД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 – 13:45 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СЛОБОДНО ВРЕМЕ – БОРАВАК НА ВАЗДУХУ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14:00 – 15:00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САМОСТАЛАН РАД УЧЕНИКА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– 15:15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 I РАЗРЕД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15:15 – 15:30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 II РАЗРЕД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15:30 – 16:00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ОДМОР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 – 17:00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СРЕЂИВАЊЕ БОРАВКА И СЛОБОДНО ВРЕМЕ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9" name="Freeform 4">
            <a:extLst>
              <a:ext uri="{FF2B5EF4-FFF2-40B4-BE49-F238E27FC236}">
                <a16:creationId xmlns:a16="http://schemas.microsoft.com/office/drawing/2014/main" xmlns="" id="{008FBFB6-0BE6-AD25-94ED-995732236EC2}"/>
              </a:ext>
            </a:extLst>
          </p:cNvPr>
          <p:cNvSpPr/>
          <p:nvPr/>
        </p:nvSpPr>
        <p:spPr>
          <a:xfrm>
            <a:off x="2190750" y="419100"/>
            <a:ext cx="13906500" cy="1081420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sr-Cyrl-R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ДНЕВНИ РАСПОРЕД АКТИВНОСТИ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D8D7D39-F1DB-197A-813A-945D563F0E17}"/>
              </a:ext>
            </a:extLst>
          </p:cNvPr>
          <p:cNvGrpSpPr/>
          <p:nvPr/>
        </p:nvGrpSpPr>
        <p:grpSpPr>
          <a:xfrm>
            <a:off x="1624262" y="976923"/>
            <a:ext cx="15039476" cy="8333154"/>
            <a:chOff x="0" y="0"/>
            <a:chExt cx="1538939" cy="124806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BB5662B8-AE7C-593F-30D7-2B45FBE2D771}"/>
                </a:ext>
              </a:extLst>
            </p:cNvPr>
            <p:cNvSpPr/>
            <p:nvPr/>
          </p:nvSpPr>
          <p:spPr>
            <a:xfrm>
              <a:off x="0" y="0"/>
              <a:ext cx="1538939" cy="1248062"/>
            </a:xfrm>
            <a:custGeom>
              <a:avLst/>
              <a:gdLst/>
              <a:ahLst/>
              <a:cxnLst/>
              <a:rect l="l" t="t" r="r" b="b"/>
              <a:pathLst>
                <a:path w="1538939" h="1248062">
                  <a:moveTo>
                    <a:pt x="0" y="0"/>
                  </a:moveTo>
                  <a:lnTo>
                    <a:pt x="1538939" y="0"/>
                  </a:lnTo>
                  <a:lnTo>
                    <a:pt x="1538939" y="1248062"/>
                  </a:lnTo>
                  <a:lnTo>
                    <a:pt x="0" y="124806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3F557FB-7AE3-25D4-F2CF-5F77B1A77C11}"/>
              </a:ext>
            </a:extLst>
          </p:cNvPr>
          <p:cNvSpPr/>
          <p:nvPr/>
        </p:nvSpPr>
        <p:spPr>
          <a:xfrm>
            <a:off x="2095500" y="249055"/>
            <a:ext cx="14097000" cy="1617845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C4153F-16F5-8BBF-4ADB-1E617B0E4CB5}"/>
              </a:ext>
            </a:extLst>
          </p:cNvPr>
          <p:cNvSpPr txBox="1"/>
          <p:nvPr/>
        </p:nvSpPr>
        <p:spPr>
          <a:xfrm>
            <a:off x="2414338" y="658829"/>
            <a:ext cx="13459324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6761"/>
              </a:lnSpc>
            </a:pPr>
            <a:r>
              <a:rPr lang="sr-Cyrl-R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ПОТРЕБАН ПРИБОР И МАТЕРИЈАЛ ЗА РАД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E359E7-3B15-660D-942E-0DA53068BDC7}"/>
              </a:ext>
            </a:extLst>
          </p:cNvPr>
          <p:cNvSpPr txBox="1"/>
          <p:nvPr/>
        </p:nvSpPr>
        <p:spPr>
          <a:xfrm>
            <a:off x="1617335" y="1918849"/>
            <a:ext cx="1503947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sr-Cyrl-R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Свеска А4 формата на квадратиће </a:t>
            </a:r>
            <a:r>
              <a:rPr lang="sr-Cyrl-RS" sz="4000" dirty="0">
                <a:latin typeface="Times New Roman" panose="02020603050405020304" pitchFamily="18" charset="0"/>
                <a:cs typeface="Times New Roman" pitchFamily="18" charset="0"/>
              </a:rPr>
              <a:t>(на спољној страни корице написати: име и презиме, разред и одељење ученика)</a:t>
            </a:r>
          </a:p>
          <a:p>
            <a:pPr lvl="1">
              <a:buFont typeface="Arial" pitchFamily="34" charset="0"/>
              <a:buChar char="•"/>
            </a:pPr>
            <a:r>
              <a:rPr lang="sr-Cyrl-R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Блок за цртање формата </a:t>
            </a:r>
            <a:r>
              <a:rPr lang="sr-Cyrl-R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А3</a:t>
            </a:r>
          </a:p>
          <a:p>
            <a:pPr lvl="1">
              <a:buFont typeface="Arial" pitchFamily="34" charset="0"/>
              <a:buChar char="•"/>
            </a:pPr>
            <a:r>
              <a:rPr lang="sr-Cyrl-R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Бели папири</a:t>
            </a:r>
            <a:endParaRPr lang="sr-Cyrl-R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Cyrl-R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sr-Cyrl-R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Папири </a:t>
            </a:r>
            <a:r>
              <a:rPr lang="sr-Cyrl-R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у боји</a:t>
            </a:r>
          </a:p>
          <a:p>
            <a:pPr lvl="1">
              <a:buFont typeface="Arial" pitchFamily="34" charset="0"/>
              <a:buChar char="•"/>
            </a:pPr>
            <a:r>
              <a:rPr lang="sr-Cyrl-R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Лепак за папир х2</a:t>
            </a:r>
          </a:p>
          <a:p>
            <a:pPr lvl="1">
              <a:buFont typeface="Arial" pitchFamily="34" charset="0"/>
              <a:buChar char="•"/>
            </a:pPr>
            <a:r>
              <a:rPr lang="sr-Cyrl-R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Фломастери</a:t>
            </a:r>
          </a:p>
          <a:p>
            <a:pPr lvl="1">
              <a:buFont typeface="Arial" pitchFamily="34" charset="0"/>
              <a:buChar char="•"/>
            </a:pPr>
            <a:r>
              <a:rPr lang="sr-Cyrl-R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sr-Cyrl-R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Маказе</a:t>
            </a:r>
          </a:p>
          <a:p>
            <a:pPr lvl="1">
              <a:buFont typeface="Arial" pitchFamily="34" charset="0"/>
              <a:buChar char="•"/>
            </a:pPr>
            <a:r>
              <a:rPr lang="sr-Cyrl-R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Додатни материјали (у складу са темом – јесен, зима, обележавање тематских дана итд</a:t>
            </a:r>
            <a:r>
              <a:rPr lang="sr-Cyrl-R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sr-Latn-R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sr-Cyrl-R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 algn="r"/>
            <a:r>
              <a:rPr lang="sr-Cyrl-R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sr-Cyrl-R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 прибор који ученици донесу остаје </a:t>
            </a:r>
            <a:r>
              <a:rPr lang="sr-Cyrl-R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sr-Cyrl-R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боравку.</a:t>
            </a:r>
            <a:endParaRPr lang="sr-Latn-R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sr-Cyrl-R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D8D7D39-F1DB-197A-813A-945D563F0E17}"/>
              </a:ext>
            </a:extLst>
          </p:cNvPr>
          <p:cNvGrpSpPr/>
          <p:nvPr/>
        </p:nvGrpSpPr>
        <p:grpSpPr>
          <a:xfrm>
            <a:off x="1624262" y="976923"/>
            <a:ext cx="15039476" cy="8333154"/>
            <a:chOff x="0" y="0"/>
            <a:chExt cx="1538939" cy="124806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BB5662B8-AE7C-593F-30D7-2B45FBE2D771}"/>
                </a:ext>
              </a:extLst>
            </p:cNvPr>
            <p:cNvSpPr/>
            <p:nvPr/>
          </p:nvSpPr>
          <p:spPr>
            <a:xfrm>
              <a:off x="0" y="0"/>
              <a:ext cx="1538939" cy="1248062"/>
            </a:xfrm>
            <a:custGeom>
              <a:avLst/>
              <a:gdLst/>
              <a:ahLst/>
              <a:cxnLst/>
              <a:rect l="l" t="t" r="r" b="b"/>
              <a:pathLst>
                <a:path w="1538939" h="1248062">
                  <a:moveTo>
                    <a:pt x="0" y="0"/>
                  </a:moveTo>
                  <a:lnTo>
                    <a:pt x="1538939" y="0"/>
                  </a:lnTo>
                  <a:lnTo>
                    <a:pt x="1538939" y="1248062"/>
                  </a:lnTo>
                  <a:lnTo>
                    <a:pt x="0" y="124806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3F557FB-7AE3-25D4-F2CF-5F77B1A77C11}"/>
              </a:ext>
            </a:extLst>
          </p:cNvPr>
          <p:cNvSpPr/>
          <p:nvPr/>
        </p:nvSpPr>
        <p:spPr>
          <a:xfrm>
            <a:off x="5105400" y="249053"/>
            <a:ext cx="8382000" cy="1617845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C4153F-16F5-8BBF-4ADB-1E617B0E4CB5}"/>
              </a:ext>
            </a:extLst>
          </p:cNvPr>
          <p:cNvSpPr txBox="1"/>
          <p:nvPr/>
        </p:nvSpPr>
        <p:spPr>
          <a:xfrm>
            <a:off x="4572000" y="658829"/>
            <a:ext cx="9067800" cy="816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6761"/>
              </a:lnSpc>
            </a:pPr>
            <a:r>
              <a:rPr lang="sr-Cyrl-R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ИСХРАНА У БОРАВКУ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3462E8-5C8E-2F39-1BD2-09C3EC034ACE}"/>
              </a:ext>
            </a:extLst>
          </p:cNvPr>
          <p:cNvSpPr txBox="1"/>
          <p:nvPr/>
        </p:nvSpPr>
        <p:spPr>
          <a:xfrm>
            <a:off x="2719138" y="2184992"/>
            <a:ext cx="13944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sr-Cyrl-RS" sz="4400" dirty="0">
                <a:latin typeface="Times New Roman" panose="02020603050405020304" pitchFamily="18" charset="0"/>
                <a:cs typeface="Times New Roman" pitchFamily="18" charset="0"/>
              </a:rPr>
              <a:t>Ручак је </a:t>
            </a:r>
            <a:r>
              <a:rPr lang="sr-Cyrl-RS" sz="4400" b="1" dirty="0">
                <a:latin typeface="Times New Roman" panose="02020603050405020304" pitchFamily="18" charset="0"/>
                <a:cs typeface="Times New Roman" pitchFamily="18" charset="0"/>
              </a:rPr>
              <a:t>обавезан</a:t>
            </a:r>
            <a:r>
              <a:rPr lang="sr-Cyrl-RS" sz="4400" dirty="0">
                <a:latin typeface="Times New Roman" pitchFamily="18" charset="0"/>
                <a:cs typeface="Times New Roman" pitchFamily="18" charset="0"/>
              </a:rPr>
              <a:t> за све ученике боравка.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sr-Cyrl-RS" sz="4400" dirty="0">
                <a:latin typeface="Times New Roman" pitchFamily="18" charset="0"/>
                <a:cs typeface="Times New Roman" pitchFamily="18" charset="0"/>
              </a:rPr>
              <a:t>Доставу ручка спроводи кетеринг фирма ,,Лидо</a:t>
            </a: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”</a:t>
            </a:r>
            <a:r>
              <a:rPr lang="sr-Cyrl-RS" sz="44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sr-Cyrl-RS" sz="4400" dirty="0">
                <a:latin typeface="Times New Roman" panose="02020603050405020304" pitchFamily="18" charset="0"/>
                <a:cs typeface="Times New Roman" pitchFamily="18" charset="0"/>
              </a:rPr>
              <a:t>Цена појединачног ручка износи </a:t>
            </a:r>
            <a:r>
              <a:rPr lang="sr-Cyrl-R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318</a:t>
            </a:r>
            <a:r>
              <a:rPr lang="sr-Cyrl-R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00</a:t>
            </a:r>
            <a:r>
              <a:rPr lang="sr-Cyrl-R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sr-Cyrl-R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динара.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sr-Cyrl-RS" sz="4400" dirty="0">
                <a:latin typeface="Times New Roman" pitchFamily="18" charset="0"/>
                <a:cs typeface="Times New Roman" pitchFamily="18" charset="0"/>
              </a:rPr>
              <a:t>Ученик има могућност коришћења боравка:</a:t>
            </a:r>
          </a:p>
          <a:p>
            <a:pPr lvl="1">
              <a:buFont typeface="Arial" pitchFamily="34" charset="0"/>
              <a:buChar char="•"/>
            </a:pPr>
            <a:r>
              <a:rPr lang="sr-Cyrl-R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400" b="1" dirty="0">
                <a:latin typeface="Times New Roman" pitchFamily="18" charset="0"/>
                <a:cs typeface="Times New Roman" pitchFamily="18" charset="0"/>
              </a:rPr>
              <a:t>сваког радног дана</a:t>
            </a:r>
          </a:p>
          <a:p>
            <a:pPr lvl="1">
              <a:buFont typeface="Arial" pitchFamily="34" charset="0"/>
              <a:buChar char="•"/>
            </a:pPr>
            <a:r>
              <a:rPr lang="sr-Cyrl-RS" sz="4400" b="1" dirty="0">
                <a:latin typeface="Times New Roman" pitchFamily="18" charset="0"/>
                <a:cs typeface="Times New Roman" pitchFamily="18" charset="0"/>
              </a:rPr>
              <a:t> када је пре подне на настави</a:t>
            </a:r>
          </a:p>
          <a:p>
            <a:pPr lvl="1">
              <a:buFont typeface="Arial" pitchFamily="34" charset="0"/>
              <a:buChar char="•"/>
            </a:pPr>
            <a:r>
              <a:rPr lang="sr-Cyrl-RS" sz="4400" b="1" dirty="0">
                <a:latin typeface="Times New Roman" pitchFamily="18" charset="0"/>
                <a:cs typeface="Times New Roman" pitchFamily="18" charset="0"/>
              </a:rPr>
              <a:t> када је после подне на настави.</a:t>
            </a:r>
            <a:endParaRPr lang="en-US" sz="4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4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D8D7D39-F1DB-197A-813A-945D563F0E17}"/>
              </a:ext>
            </a:extLst>
          </p:cNvPr>
          <p:cNvGrpSpPr/>
          <p:nvPr/>
        </p:nvGrpSpPr>
        <p:grpSpPr>
          <a:xfrm>
            <a:off x="1624262" y="976922"/>
            <a:ext cx="15039476" cy="8814777"/>
            <a:chOff x="0" y="0"/>
            <a:chExt cx="1538939" cy="124806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BB5662B8-AE7C-593F-30D7-2B45FBE2D771}"/>
                </a:ext>
              </a:extLst>
            </p:cNvPr>
            <p:cNvSpPr/>
            <p:nvPr/>
          </p:nvSpPr>
          <p:spPr>
            <a:xfrm>
              <a:off x="0" y="0"/>
              <a:ext cx="1538939" cy="1248062"/>
            </a:xfrm>
            <a:custGeom>
              <a:avLst/>
              <a:gdLst/>
              <a:ahLst/>
              <a:cxnLst/>
              <a:rect l="l" t="t" r="r" b="b"/>
              <a:pathLst>
                <a:path w="1538939" h="1248062">
                  <a:moveTo>
                    <a:pt x="0" y="0"/>
                  </a:moveTo>
                  <a:lnTo>
                    <a:pt x="1538939" y="0"/>
                  </a:lnTo>
                  <a:lnTo>
                    <a:pt x="1538939" y="1248062"/>
                  </a:lnTo>
                  <a:lnTo>
                    <a:pt x="0" y="124806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3F557FB-7AE3-25D4-F2CF-5F77B1A77C11}"/>
              </a:ext>
            </a:extLst>
          </p:cNvPr>
          <p:cNvSpPr/>
          <p:nvPr/>
        </p:nvSpPr>
        <p:spPr>
          <a:xfrm>
            <a:off x="4914900" y="217880"/>
            <a:ext cx="8382000" cy="1257263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endParaRPr lang="sr-Latn-R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C4153F-16F5-8BBF-4ADB-1E617B0E4CB5}"/>
              </a:ext>
            </a:extLst>
          </p:cNvPr>
          <p:cNvSpPr txBox="1"/>
          <p:nvPr/>
        </p:nvSpPr>
        <p:spPr>
          <a:xfrm>
            <a:off x="4914900" y="493318"/>
            <a:ext cx="8382000" cy="816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6761"/>
              </a:lnSpc>
            </a:pPr>
            <a:r>
              <a:rPr lang="sr-Cyrl-R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ОДЈАВА РУЧКА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3462E8-5C8E-2F39-1BD2-09C3EC034ACE}"/>
              </a:ext>
            </a:extLst>
          </p:cNvPr>
          <p:cNvSpPr txBox="1"/>
          <p:nvPr/>
        </p:nvSpPr>
        <p:spPr>
          <a:xfrm>
            <a:off x="1981200" y="1750581"/>
            <a:ext cx="142494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itchFamily="18" charset="0"/>
                <a:cs typeface="Times New Roman" pitchFamily="18" charset="0"/>
              </a:rPr>
              <a:t> ДАН РАНИЈЕ ДО 11:00 ЧАСОВА</a:t>
            </a:r>
          </a:p>
          <a:p>
            <a:r>
              <a:rPr lang="sr-Cyrl-RS" sz="4000" dirty="0">
                <a:latin typeface="Times New Roman" pitchFamily="18" charset="0"/>
                <a:cs typeface="Times New Roman" pitchFamily="18" charset="0"/>
              </a:rPr>
              <a:t>Порука: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r-Cyrl-RS" sz="4000" b="1" dirty="0">
                <a:latin typeface="Times New Roman" pitchFamily="18" charset="0"/>
                <a:cs typeface="Times New Roman" pitchFamily="18" charset="0"/>
              </a:rPr>
              <a:t>Име и презиме ученика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r-Cyrl-RS" sz="4000" b="1" dirty="0">
                <a:latin typeface="Times New Roman" pitchFamily="18" charset="0"/>
                <a:cs typeface="Times New Roman" pitchFamily="18" charset="0"/>
              </a:rPr>
              <a:t>Разред и одељење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r-Cyrl-RS" sz="4000" b="1" dirty="0">
                <a:latin typeface="Times New Roman" pitchFamily="18" charset="0"/>
                <a:cs typeface="Times New Roman" pitchFamily="18" charset="0"/>
              </a:rPr>
              <a:t>Датум када ученик не руча</a:t>
            </a:r>
          </a:p>
          <a:p>
            <a:endParaRPr lang="sr-Cyrl-R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4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Cyrl-RS" sz="4000" dirty="0">
                <a:latin typeface="Times New Roman" pitchFamily="18" charset="0"/>
                <a:cs typeface="Times New Roman" pitchFamily="18" charset="0"/>
              </a:rPr>
              <a:t>РАЗРЕД      060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000" dirty="0">
                <a:latin typeface="Times New Roman" pitchFamily="18" charset="0"/>
                <a:cs typeface="Times New Roman" pitchFamily="18" charset="0"/>
              </a:rPr>
              <a:t>04 66 730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	II </a:t>
            </a:r>
            <a:r>
              <a:rPr lang="sr-Cyrl-RS" sz="4000" dirty="0">
                <a:latin typeface="Times New Roman" pitchFamily="18" charset="0"/>
                <a:cs typeface="Times New Roman" pitchFamily="18" charset="0"/>
              </a:rPr>
              <a:t>РАЗРЕД     060 04 66 731</a:t>
            </a:r>
          </a:p>
          <a:p>
            <a:pPr marL="342900" indent="-342900">
              <a:buAutoNum type="arabicPeriod"/>
            </a:pPr>
            <a:endParaRPr lang="sr-Cyrl-R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4000" dirty="0">
                <a:latin typeface="Times New Roman" pitchFamily="18" charset="0"/>
                <a:cs typeface="Times New Roman" pitchFamily="18" charset="0"/>
              </a:rPr>
              <a:t>- Обавезно преузимање уплатница до 5. у месецу.</a:t>
            </a:r>
          </a:p>
          <a:p>
            <a:r>
              <a:rPr lang="sr-Cyrl-RS" sz="4000" dirty="0">
                <a:latin typeface="Times New Roman" pitchFamily="18" charset="0"/>
                <a:cs typeface="Times New Roman" pitchFamily="18" charset="0"/>
              </a:rPr>
              <a:t>- Понедељком је истакнут недељни јеловник на огласној табли боравка.</a:t>
            </a:r>
          </a:p>
          <a:p>
            <a:pPr marL="571500" indent="-571500">
              <a:buFontTx/>
              <a:buChar char="-"/>
            </a:pPr>
            <a:endParaRPr lang="en-US" sz="4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D8D7D39-F1DB-197A-813A-945D563F0E17}"/>
              </a:ext>
            </a:extLst>
          </p:cNvPr>
          <p:cNvGrpSpPr/>
          <p:nvPr/>
        </p:nvGrpSpPr>
        <p:grpSpPr>
          <a:xfrm>
            <a:off x="1624262" y="976922"/>
            <a:ext cx="15039476" cy="8814777"/>
            <a:chOff x="0" y="0"/>
            <a:chExt cx="1538939" cy="124806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BB5662B8-AE7C-593F-30D7-2B45FBE2D771}"/>
                </a:ext>
              </a:extLst>
            </p:cNvPr>
            <p:cNvSpPr/>
            <p:nvPr/>
          </p:nvSpPr>
          <p:spPr>
            <a:xfrm>
              <a:off x="0" y="0"/>
              <a:ext cx="1538939" cy="1248062"/>
            </a:xfrm>
            <a:custGeom>
              <a:avLst/>
              <a:gdLst/>
              <a:ahLst/>
              <a:cxnLst/>
              <a:rect l="l" t="t" r="r" b="b"/>
              <a:pathLst>
                <a:path w="1538939" h="1248062">
                  <a:moveTo>
                    <a:pt x="0" y="0"/>
                  </a:moveTo>
                  <a:lnTo>
                    <a:pt x="1538939" y="0"/>
                  </a:lnTo>
                  <a:lnTo>
                    <a:pt x="1538939" y="1248062"/>
                  </a:lnTo>
                  <a:lnTo>
                    <a:pt x="0" y="124806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3F557FB-7AE3-25D4-F2CF-5F77B1A77C11}"/>
              </a:ext>
            </a:extLst>
          </p:cNvPr>
          <p:cNvSpPr/>
          <p:nvPr/>
        </p:nvSpPr>
        <p:spPr>
          <a:xfrm>
            <a:off x="4572000" y="249053"/>
            <a:ext cx="9372600" cy="1617845"/>
          </a:xfrm>
          <a:custGeom>
            <a:avLst/>
            <a:gdLst/>
            <a:ahLst/>
            <a:cxnLst/>
            <a:rect l="l" t="t" r="r" b="b"/>
            <a:pathLst>
              <a:path w="4512140" h="2436556">
                <a:moveTo>
                  <a:pt x="0" y="0"/>
                </a:moveTo>
                <a:lnTo>
                  <a:pt x="4512140" y="0"/>
                </a:lnTo>
                <a:lnTo>
                  <a:pt x="4512140" y="2436556"/>
                </a:lnTo>
                <a:lnTo>
                  <a:pt x="0" y="243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C4153F-16F5-8BBF-4ADB-1E617B0E4CB5}"/>
              </a:ext>
            </a:extLst>
          </p:cNvPr>
          <p:cNvSpPr txBox="1"/>
          <p:nvPr/>
        </p:nvSpPr>
        <p:spPr>
          <a:xfrm>
            <a:off x="4572000" y="658829"/>
            <a:ext cx="9067800" cy="816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6761"/>
              </a:lnSpc>
            </a:pPr>
            <a:r>
              <a:rPr lang="sr-Cyrl-R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ПОНАШАЊА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01B039-BEE8-2563-77C8-198EF0E1BCB4}"/>
              </a:ext>
            </a:extLst>
          </p:cNvPr>
          <p:cNvSpPr txBox="1"/>
          <p:nvPr/>
        </p:nvSpPr>
        <p:spPr>
          <a:xfrm>
            <a:off x="1752600" y="1257300"/>
            <a:ext cx="14706600" cy="978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/>
            <a:endParaRPr lang="sr-Latn-RS" sz="4200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Родитељ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200" dirty="0">
                <a:latin typeface="Times New Roman" pitchFamily="18" charset="0"/>
                <a:cs typeface="Times New Roman" pitchFamily="18" charset="0"/>
              </a:rPr>
              <a:t>улази на главни улаз (улаз где улазе ученици од 5.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200" dirty="0">
                <a:latin typeface="Times New Roman" pitchFamily="18" charset="0"/>
                <a:cs typeface="Times New Roman" pitchFamily="18" charset="0"/>
              </a:rPr>
              <a:t>до 8.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200" dirty="0">
                <a:latin typeface="Times New Roman" pitchFamily="18" charset="0"/>
                <a:cs typeface="Times New Roman" pitchFamily="18" charset="0"/>
              </a:rPr>
              <a:t>разреда) јавља се дежурном лицу (теткици или обезбеђењу) одакле они преузимају дете и одводе га до боравка. При доласку по дете, родитељ се јавља дежурном лицу и чека дете у холу код обезбеђења док дежурни не доведе дете. Р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одитељ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улази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просторије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школског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боравка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sr-Latn-RS" sz="4200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Cyrl-RS" sz="4200" dirty="0">
                <a:latin typeface="Times New Roman" pitchFamily="18" charset="0"/>
                <a:cs typeface="Times New Roman" pitchFamily="18" charset="0"/>
              </a:rPr>
              <a:t>У периоду привикавања када ученици долазе у боравак са наставе, њихове учитељице их доводе до боравка, а када одлазе на наставу из боравка их воде учитељице продуженог боравка.</a:t>
            </a:r>
          </a:p>
          <a:p>
            <a:endParaRPr lang="sr-Latn-RS" sz="42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sr-Latn-RS" sz="4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505</Words>
  <Application>Microsoft Office PowerPoint</Application>
  <PresentationFormat>Custom</PresentationFormat>
  <Paragraphs>100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Blue Cute 3D Group Project Classroom School Education Presentation</dc:title>
  <dc:creator>OS P.savic</dc:creator>
  <cp:lastModifiedBy>OS P.savic</cp:lastModifiedBy>
  <cp:revision>16</cp:revision>
  <dcterms:created xsi:type="dcterms:W3CDTF">2006-08-16T00:00:00Z</dcterms:created>
  <dcterms:modified xsi:type="dcterms:W3CDTF">2025-09-01T08:47:31Z</dcterms:modified>
  <dc:identifier>DAFsZNUOdxU</dc:identifier>
</cp:coreProperties>
</file>