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70" r:id="rId7"/>
    <p:sldId id="263" r:id="rId8"/>
    <p:sldId id="271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E5DEED38-9A47-4F23-862D-5E0F5465C00E}">
          <p14:sldIdLst>
            <p14:sldId id="257"/>
            <p14:sldId id="258"/>
            <p14:sldId id="260"/>
            <p14:sldId id="261"/>
            <p14:sldId id="262"/>
            <p14:sldId id="270"/>
          </p14:sldIdLst>
        </p14:section>
        <p14:section name="Untitled Section" id="{84C064B9-11D3-4406-AF70-F6A2EE2D4F00}">
          <p14:sldIdLst>
            <p14:sldId id="263"/>
            <p14:sldId id="271"/>
            <p14:sldId id="264"/>
            <p14:sldId id="265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CC"/>
    <a:srgbClr val="BE12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717E-9D37-4EE3-A53E-D033E35B499C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3EB0-0911-405B-A6D5-8B895CA61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58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slicice za prezebtaciju\1500850902_fony-dlya-oformleniya-stendov-v-shkolah-i-detskih-sad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7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6670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b="1" dirty="0"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4800" b="1" dirty="0">
                <a:latin typeface="Times New Roman" pitchFamily="18" charset="0"/>
                <a:cs typeface="Times New Roman" pitchFamily="18" charset="0"/>
              </a:rPr>
              <a:t>ОШ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sz="4800" b="1" dirty="0">
                <a:latin typeface="Times New Roman" pitchFamily="18" charset="0"/>
                <a:cs typeface="Times New Roman" pitchFamily="18" charset="0"/>
              </a:rPr>
              <a:t>Павле Савић”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ПРАВИЛА ПОНАШАЊА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Korisnik\Desktop\slicice za prezebtaciju\Фоны для оформления стендов в школах и детских садах_files\footer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210574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 случају да дете само одлази кући или да брат/сестра који су малолетни долазе по дете потребно је приложити 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писмену сагласност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која ће садржати време одласка и бити оверена Вашим потписом.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Родитељ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дужан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обезбеди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посебну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флашицу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водом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потребе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детета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боравка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ње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Ученик је у обавези да поштује правила понашања, тако да својим понашањем не омета рад групе. Уколико учитељице и педагошко-психолошка служба процене да се због недоличног понашања ученика предвиђене активности не могу адекватно реализовати, ученик ће одлуком директора бити искључен из боравка.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R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orisnik\Desktop\slicice za prezebtaciju\Фоны для оформления стендов в школах и детских садах_files\footer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514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СВИМ УЧЕНИЦИМА И ЊИХОВИМ РОДИТЕЉИМА ЖЕЛИМО УСПЕШАН ПОЧЕТАК НОВЕ ШКОЛСКЕ ГОДИНЕ.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orisnik\Desktop\slicice za prezebtaciju\Фоны для оформления стендов в школах и детских садах_files\footer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600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О ПРОДУЖЕНОМ БОРАВКУ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- Рад у продуженом боравку одвија се према предвиђеном плану и програму.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3622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- Циљ боравка је провођење квалитетног и контролисаног времена ученика пре и после наставе.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0386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- Намењен је ученицима млађих разреда основне школе.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- Боравак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је организован за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разред: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разред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 три васпитне групе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разред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-   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две васпитне груп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slicice za prezebtaciju\las ho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63" y="1263786"/>
            <a:ext cx="3289887" cy="247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РАДНО ВРЕМЕ ПРОДУЖЕНОГ БОРАВКА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Korisnik\Desktop\slicice za prezebtaciju\las ho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256" y="1256859"/>
            <a:ext cx="3289887" cy="247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162800" y="1620982"/>
            <a:ext cx="1295400" cy="457200"/>
          </a:xfrm>
          <a:prstGeom prst="rect">
            <a:avLst/>
          </a:prstGeom>
          <a:solidFill>
            <a:srgbClr val="BE128D"/>
          </a:solidFill>
          <a:ln>
            <a:solidFill>
              <a:srgbClr val="BE1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4142" y="1600200"/>
            <a:ext cx="1295400" cy="457200"/>
          </a:xfrm>
          <a:prstGeom prst="rect">
            <a:avLst/>
          </a:prstGeom>
          <a:solidFill>
            <a:srgbClr val="BE128D"/>
          </a:solidFill>
          <a:ln>
            <a:solidFill>
              <a:srgbClr val="BE1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sr-Cyrl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R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86200"/>
            <a:ext cx="7595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КОНТАКТ ТЕЛЕФОНИ ЗА СВЕ ИНФОРМАЦИЈЕ: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Korisnik\Desktop\slicice za prezebtaciju\Old_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1384300" cy="103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49885" y="4333221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разред      060 04 66 730</a:t>
            </a:r>
            <a:endParaRPr lang="sr-Latn-R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sr-Latn-R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sr-Cyrl-R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разред     060 04 66 731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371600"/>
            <a:ext cx="3657600" cy="2438400"/>
          </a:xfrm>
          <a:prstGeom prst="ellipse">
            <a:avLst/>
          </a:prstGeom>
          <a:solidFill>
            <a:srgbClr val="FF66CC">
              <a:alpha val="87000"/>
            </a:srgbClr>
          </a:solidFill>
          <a:ln>
            <a:solidFill>
              <a:srgbClr val="BE1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ln>
                  <a:solidFill>
                    <a:srgbClr val="FF66CC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endParaRPr lang="en-US" sz="2800" b="1" dirty="0">
              <a:ln>
                <a:solidFill>
                  <a:srgbClr val="FF66CC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83127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ОРГАНИЗАЦИЈА РАДА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1431799"/>
            <a:ext cx="2590800" cy="1008112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САМОСТАЛАН РАД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1345905"/>
            <a:ext cx="2743200" cy="1035468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СЛОБОДНЕ АКТИВНОСТИ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86100" y="3873874"/>
            <a:ext cx="2819400" cy="1176108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СЛОБОДНО ВРЕМЕ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orisnik\Desktop\slicice za prezebtaciju\80648970-lesson-in-elementary-primary-school-kids-studying-and-teacher-teaching-the-class-cartoon-illustra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80" y="2667000"/>
            <a:ext cx="2444620" cy="179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Korisnik\Desktop\slicice za prezebtaciju\cartoon-kids-painting-easter-egg-vector-514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667000" cy="18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orisnik\Desktop\slicice za prezebtaciju\boys-playing-building-blocks-child-building-with-blocks-clipart-839_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0" y="5036127"/>
            <a:ext cx="255746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ДНЕВНИ РАСПОРЕД АКТИВНОСТИ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90600"/>
          <a:ext cx="8610600" cy="5410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74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5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b="1" i="0" dirty="0">
                          <a:latin typeface="Times New Roman" pitchFamily="18" charset="0"/>
                          <a:cs typeface="Times New Roman" pitchFamily="18" charset="0"/>
                        </a:rPr>
                        <a:t>ВРЕМЕ</a:t>
                      </a:r>
                      <a:endParaRPr lang="en-US" sz="1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07:00 – 08:15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Пријем ученика у боравак и слободно време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08:20 – 08:40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Доручак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08:45 – 10:15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Слободне активности</a:t>
                      </a:r>
                      <a:r>
                        <a:rPr lang="sr-Latn-RS" sz="180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боравак на ваздуху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10:15 – 11:30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Самосталан рад ученика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11:30 – 12:00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Ручак I разред – ученици који иду после подне на наставу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12:00 – 12:30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Ручак I разред – ученици који су били пре подне на настави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12:30 – 13:00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Ручак II разред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13:00 – 13:45 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Слободно време – боравак на ваздуху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14:00 – 15:00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Самосталан рад ученика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15:00 – 15:15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Ужина I разред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15:15 – 15:30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Ужина II разред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15:30 – 16:00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>
                          <a:latin typeface="Times New Roman" pitchFamily="18" charset="0"/>
                          <a:cs typeface="Times New Roman" pitchFamily="18" charset="0"/>
                        </a:rPr>
                        <a:t>Одмор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16:00 – 17:00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Сређивање боравка и слободно време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300" y="1612809"/>
            <a:ext cx="937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>ПОТРЕБАН ПРИБОР И МАТЕРИЈАЛ ЗА РАД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Свеска А4 формата на квадратиће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(на спољној страни корице написати: име и презиме, разред и одељење ученика)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за цртање формата А3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Папир у боји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Лепак за папир х2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Воштане бојице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Перница са потребним прибором (оловке, резач, гумица, лењир, бојице,  фломастери, маказе) коју иначе ученик користи за наставу</a:t>
            </a:r>
            <a:endParaRPr lang="sr-Cyrl-R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Korisnik\Desktop\slicice za prezebtaciju\Фоны для оформления стендов в школах и детских садах_files\footer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pic>
        <p:nvPicPr>
          <p:cNvPr id="24579" name="Picture 3" descr="C:\Users\Korisnik\Desktop\slicice za prezebtaciju\skol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759" y="3277715"/>
            <a:ext cx="2210740" cy="109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5867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Сав прибор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сем пернице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остаје у боравку и не носи се кући.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81" y="1212502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ИСХРАНА  У  БОРАВКУ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Ручак је </a:t>
            </a: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обавезан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 за све ученике боравка.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0"/>
            <a:ext cx="815340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Ученик има могућност коришћења боравка: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сваког радног дана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 када је пре подне на настави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 када је после подне на настави.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Korisnik\Desktop\slicice za prezebtaciju\Фоны для оформления стендов в школах и детских садах_files\footer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9581" y="2443608"/>
            <a:ext cx="8610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Доставу ручка спроводи кетеринг фирма ,,Лидо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Цена појединачног ручка износи </a:t>
            </a:r>
            <a:r>
              <a:rPr lang="sr-Cyrl-R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222,00 динара.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905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>ОДЈАВА РУЧКА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800" b="1" u="sng" dirty="0">
                <a:latin typeface="Times New Roman" pitchFamily="18" charset="0"/>
                <a:cs typeface="Times New Roman" pitchFamily="18" charset="0"/>
              </a:rPr>
              <a:t>Дан раније до 11:00 часова</a:t>
            </a:r>
          </a:p>
          <a:p>
            <a:pPr algn="ctr"/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Порука:</a:t>
            </a:r>
            <a:endParaRPr lang="sr-Cyrl-RS" sz="28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Име и презиме ученика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Разред и одељење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Датум када ученик не руча</a:t>
            </a: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РАЗРЕД      060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04 66 730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РАЗРЕД     060 04 66 731</a:t>
            </a:r>
          </a:p>
          <a:p>
            <a:pPr marL="342900" indent="-342900">
              <a:buAutoNum type="arabicPeriod"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Korisnik\Desktop\slicice za prezebtaciju\Old_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1384300" cy="103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Korisnik\Desktop\slicice za prezebtaciju\d55fc4e3b6f74c31ca4ed2b8a59c02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514600"/>
            <a:ext cx="1814579" cy="22619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Обавезно преузимање уплатница до 5. у месецу.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Понедељком је истакнут недељни јеловник на огласној табли боравка.</a:t>
            </a:r>
          </a:p>
        </p:txBody>
      </p:sp>
    </p:spTree>
    <p:extLst>
      <p:ext uri="{BB962C8B-B14F-4D97-AF65-F5344CB8AC3E}">
        <p14:creationId xmlns="" xmlns:p14="http://schemas.microsoft.com/office/powerpoint/2010/main" val="6739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ПОНАШАЊА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Korisnik\Desktop\slicice za prezebtaciju\Фоны для оформления стендов в школах и детских садах_files\footer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133600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Родитељ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улази на главни улаз (улаз где улазе ученици од 5.до 8.разреда) јавља се дежурном лицу (теткици или обезбеђењу) одакле они преузимају дете и одводе га до боравка. При доласку по дете, родитељ се јавља дежурном лицу и чека дете у холу код обезбеђења док дежурни не доведе дете. Р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одитељ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улази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просторије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школског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боравка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 периоду привикавања када ученици долазе у боравак са наставе, њихове учитељице их доводе до боравка, а када одлазе на наставу из боравка их воде учитељице продуженог боравка.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sr-Latn-R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537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Windows User</cp:lastModifiedBy>
  <cp:revision>75</cp:revision>
  <dcterms:created xsi:type="dcterms:W3CDTF">2006-08-16T00:00:00Z</dcterms:created>
  <dcterms:modified xsi:type="dcterms:W3CDTF">2022-09-02T15:06:24Z</dcterms:modified>
</cp:coreProperties>
</file>